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78" r:id="rId10"/>
    <p:sldId id="265" r:id="rId11"/>
    <p:sldId id="264" r:id="rId12"/>
    <p:sldId id="279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5" r:id="rId23"/>
    <p:sldId id="277" r:id="rId24"/>
    <p:sldId id="281" r:id="rId25"/>
    <p:sldId id="280" r:id="rId26"/>
    <p:sldId id="286" r:id="rId27"/>
    <p:sldId id="276" r:id="rId28"/>
    <p:sldId id="288" r:id="rId29"/>
    <p:sldId id="275" r:id="rId30"/>
    <p:sldId id="287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1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0277777777777693E-2"/>
          <c:w val="0.75786810609596444"/>
          <c:h val="0.9097222222222222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9"/>
                <c:pt idx="0">
                  <c:v>Socio-Economic Status</c:v>
                </c:pt>
                <c:pt idx="1">
                  <c:v>Religion</c:v>
                </c:pt>
                <c:pt idx="2">
                  <c:v>Clothing</c:v>
                </c:pt>
                <c:pt idx="3">
                  <c:v>Ethnicity</c:v>
                </c:pt>
                <c:pt idx="4">
                  <c:v>Race</c:v>
                </c:pt>
                <c:pt idx="5">
                  <c:v>Education</c:v>
                </c:pt>
                <c:pt idx="6">
                  <c:v>Language</c:v>
                </c:pt>
                <c:pt idx="7">
                  <c:v>Food</c:v>
                </c:pt>
                <c:pt idx="8">
                  <c:v>Beliefs &amp; Values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7-4BC3-A33B-E80610D7922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A389FE-DB46-4256-88B7-6B20AC59087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BB3AA3-FBF4-4060-9632-42CF3F012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8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1A83E52B-EB29-4624-9F62-EDE021379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0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C95AB-E19C-4653-967C-5998454F272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5738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A6D2F-FB08-4AB3-BAE0-4BCD94E58FC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EDFC09-8C8C-4253-B5A7-490331457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3C8F-79A1-4F92-8B54-CD625EB71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DC659-2C50-4DF5-B0D4-0FE0ECCC3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3978-AAA8-4FE9-8027-ED34BA148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8B5EB4-9746-4EC8-B59E-546C7A293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CE75-E9F4-4DD8-B666-863DF41C2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9B50239-442E-4514-B5BB-5443B9FD3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D015A-9B4F-4E17-8E5A-6008BFE88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2798CC-4289-4A1A-93A8-9B6C98F3E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8C8262-2F73-4990-A09D-71FE8B8EA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DAE28-3E6D-4913-B158-3115C5F3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900D900-CF2E-4B7A-BFB7-2366D8807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>
                <a:latin typeface="+mj-lt"/>
                <a:ea typeface="+mn-ea"/>
                <a:cs typeface="+mn-cs"/>
              </a:rPr>
              <a:t>CLIENTS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>
                <a:latin typeface="+mj-lt"/>
                <a:ea typeface="+mn-ea"/>
                <a:cs typeface="+mn-cs"/>
              </a:rPr>
              <a:t>Rights Manual</a:t>
            </a:r>
          </a:p>
        </p:txBody>
      </p:sp>
      <p:pic>
        <p:nvPicPr>
          <p:cNvPr id="1026" name="Picture 2" descr="TBI Solutions, LL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144" y="262095"/>
            <a:ext cx="3622605" cy="185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Documents and Settings\simonek\Desktop\religions20of20the20eart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88" y="188914"/>
            <a:ext cx="7800975" cy="618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Content Placeholder 5"/>
          <p:cNvSpPr>
            <a:spLocks noGrp="1"/>
          </p:cNvSpPr>
          <p:nvPr>
            <p:ph sz="quarter" idx="1"/>
          </p:nvPr>
        </p:nvSpPr>
        <p:spPr>
          <a:xfrm>
            <a:off x="2022475" y="788988"/>
            <a:ext cx="4841875" cy="5813425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sz="2800"/>
              <a:t>You have the </a:t>
            </a:r>
            <a:r>
              <a:rPr lang="en-US" sz="2800" b="1"/>
              <a:t>right </a:t>
            </a:r>
            <a:r>
              <a:rPr lang="en-US" sz="2800"/>
              <a:t>to choose and practice your own religion.</a:t>
            </a:r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r>
              <a:rPr lang="en-US" sz="2800"/>
              <a:t>You have the </a:t>
            </a:r>
            <a:r>
              <a:rPr lang="en-US" sz="2800" i="1"/>
              <a:t>responsibility </a:t>
            </a:r>
            <a:r>
              <a:rPr lang="en-US" sz="2800"/>
              <a:t>to respect the religion of others.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1"/>
          <p:cNvSpPr>
            <a:spLocks noGrp="1"/>
          </p:cNvSpPr>
          <p:nvPr>
            <p:ph sz="quarter" idx="1"/>
          </p:nvPr>
        </p:nvSpPr>
        <p:spPr>
          <a:xfrm>
            <a:off x="1952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b="1"/>
              <a:t>right </a:t>
            </a:r>
            <a:r>
              <a:rPr lang="en-US"/>
              <a:t>to be treated with cultural sensitivity.</a:t>
            </a:r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i="1"/>
              <a:t>responsibility </a:t>
            </a:r>
            <a:r>
              <a:rPr lang="en-US"/>
              <a:t>to respect people’s ethnic and cultural differences.</a:t>
            </a:r>
          </a:p>
          <a:p>
            <a:pPr>
              <a:buFontTx/>
              <a:buNone/>
            </a:pPr>
            <a:endParaRPr lang="en-US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tationarypilgrim.files.wordpress.com/2010/01/cultural-religious-diversity-blog-ar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5599" y="1698171"/>
            <a:ext cx="3483428" cy="3701142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/>
          <p:nvPr/>
        </p:nvGraphicFramePr>
        <p:xfrm>
          <a:off x="2901508" y="0"/>
          <a:ext cx="8046720" cy="638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14"/>
          <p:cNvSpPr>
            <a:spLocks noGrp="1"/>
          </p:cNvSpPr>
          <p:nvPr>
            <p:ph type="body" idx="2"/>
          </p:nvPr>
        </p:nvSpPr>
        <p:spPr>
          <a:xfrm>
            <a:off x="381000" y="899886"/>
            <a:ext cx="2362200" cy="5226278"/>
          </a:xfrm>
        </p:spPr>
        <p:txBody>
          <a:bodyPr/>
          <a:lstStyle/>
          <a:p>
            <a:pPr algn="ctr"/>
            <a:r>
              <a:rPr lang="en-US" sz="2600" dirty="0"/>
              <a:t>You have the </a:t>
            </a:r>
            <a:r>
              <a:rPr lang="en-US" sz="2600" b="1" dirty="0"/>
              <a:t>right </a:t>
            </a:r>
            <a:r>
              <a:rPr lang="en-US" sz="2600" dirty="0"/>
              <a:t>to be treated with cultural sensitivity.</a:t>
            </a:r>
          </a:p>
          <a:p>
            <a:pPr algn="ctr"/>
            <a:endParaRPr lang="en-US" sz="2600" dirty="0"/>
          </a:p>
          <a:p>
            <a:pPr algn="ctr"/>
            <a:r>
              <a:rPr lang="en-US" sz="2600" dirty="0"/>
              <a:t>You have the </a:t>
            </a:r>
            <a:r>
              <a:rPr lang="en-US" sz="2600" i="1" dirty="0"/>
              <a:t>responsibility </a:t>
            </a:r>
            <a:r>
              <a:rPr lang="en-US" sz="2600" dirty="0"/>
              <a:t>to respect people’s ethnic and cultural differences.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1"/>
          <p:cNvSpPr>
            <a:spLocks noGrp="1"/>
          </p:cNvSpPr>
          <p:nvPr>
            <p:ph sz="quarter" idx="1"/>
          </p:nvPr>
        </p:nvSpPr>
        <p:spPr>
          <a:xfrm>
            <a:off x="1952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b="1"/>
              <a:t>right </a:t>
            </a:r>
            <a:r>
              <a:rPr lang="en-US"/>
              <a:t>to own and use personal possessions.</a:t>
            </a:r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i="1"/>
              <a:t>responsibility </a:t>
            </a:r>
            <a:r>
              <a:rPr lang="en-US"/>
              <a:t>to respect other people’s possessions.</a:t>
            </a:r>
          </a:p>
          <a:p>
            <a:pPr>
              <a:buFontTx/>
              <a:buNone/>
            </a:pPr>
            <a:endParaRPr lang="en-US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Documents and Settings\simonek\Local Settings\Temporary Internet Files\Content.IE5\1MIGG1IS\MC900439798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4363" y="1290638"/>
            <a:ext cx="1914525" cy="2357437"/>
          </a:xfrm>
        </p:spPr>
      </p:pic>
      <p:sp>
        <p:nvSpPr>
          <p:cNvPr id="29698" name="Content Placeholder 10"/>
          <p:cNvSpPr>
            <a:spLocks noGrp="1"/>
          </p:cNvSpPr>
          <p:nvPr>
            <p:ph sz="half" idx="2"/>
          </p:nvPr>
        </p:nvSpPr>
        <p:spPr>
          <a:xfrm>
            <a:off x="4586288" y="1358900"/>
            <a:ext cx="4354512" cy="4854575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You have the </a:t>
            </a:r>
            <a:r>
              <a:rPr lang="en-US" b="1"/>
              <a:t>right</a:t>
            </a:r>
            <a:r>
              <a:rPr lang="en-US"/>
              <a:t> to own and use personal possessions.</a:t>
            </a:r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You have the </a:t>
            </a:r>
            <a:r>
              <a:rPr lang="en-US" i="1"/>
              <a:t>responsibility</a:t>
            </a:r>
            <a:r>
              <a:rPr lang="en-US"/>
              <a:t> to respect other people’s personal property.</a:t>
            </a:r>
          </a:p>
        </p:txBody>
      </p:sp>
      <p:pic>
        <p:nvPicPr>
          <p:cNvPr id="29699" name="Picture 3" descr="C:\Documents and Settings\simonek\Local Settings\Temporary Internet Files\Content.IE5\MSPT71F1\MC90044132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6927">
            <a:off x="2519363" y="2198688"/>
            <a:ext cx="19986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C:\Documents and Settings\simonek\Local Settings\Temporary Internet Files\Content.IE5\L23IX34W\MC90043256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29079">
            <a:off x="557213" y="3343275"/>
            <a:ext cx="3305175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1"/>
          <p:cNvSpPr>
            <a:spLocks noGrp="1"/>
          </p:cNvSpPr>
          <p:nvPr>
            <p:ph sz="quarter" idx="1"/>
          </p:nvPr>
        </p:nvSpPr>
        <p:spPr>
          <a:xfrm>
            <a:off x="1952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b="1" dirty="0"/>
              <a:t>right </a:t>
            </a:r>
            <a:r>
              <a:rPr lang="en-US" dirty="0"/>
              <a:t>to make and receive telephone calls during non-working hours.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i="1" dirty="0"/>
              <a:t>responsibility </a:t>
            </a:r>
            <a:r>
              <a:rPr lang="en-US" dirty="0"/>
              <a:t>to respect other people when they are using the telephone.</a:t>
            </a:r>
          </a:p>
          <a:p>
            <a:pPr algn="ctr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Placeholder 5"/>
          <p:cNvSpPr>
            <a:spLocks noGrp="1"/>
          </p:cNvSpPr>
          <p:nvPr>
            <p:ph type="body" idx="2"/>
          </p:nvPr>
        </p:nvSpPr>
        <p:spPr>
          <a:xfrm>
            <a:off x="217488" y="1030288"/>
            <a:ext cx="2641600" cy="5095875"/>
          </a:xfrm>
        </p:spPr>
        <p:txBody>
          <a:bodyPr>
            <a:normAutofit fontScale="92500" lnSpcReduction="20000"/>
          </a:bodyPr>
          <a:lstStyle/>
          <a:p>
            <a:pPr algn="ctr" fontAlgn="auto">
              <a:buFont typeface="Wingdings 2"/>
              <a:buNone/>
              <a:defRPr/>
            </a:pPr>
            <a:r>
              <a:rPr lang="en-US" sz="2800" dirty="0">
                <a:ea typeface="+mn-ea"/>
                <a:cs typeface="+mn-cs"/>
              </a:rPr>
              <a:t>You have the </a:t>
            </a:r>
            <a:r>
              <a:rPr lang="en-US" sz="2800" b="1" dirty="0">
                <a:ea typeface="+mn-ea"/>
                <a:cs typeface="+mn-cs"/>
              </a:rPr>
              <a:t>right</a:t>
            </a:r>
            <a:r>
              <a:rPr lang="en-US" sz="2800" dirty="0">
                <a:ea typeface="+mn-ea"/>
                <a:cs typeface="+mn-cs"/>
              </a:rPr>
              <a:t> to make and receive telephone calls during non-working hours.</a:t>
            </a:r>
          </a:p>
          <a:p>
            <a:pPr algn="ctr" fontAlgn="auto">
              <a:buFont typeface="Wingdings 2"/>
              <a:buNone/>
              <a:defRPr/>
            </a:pPr>
            <a:endParaRPr lang="en-US" sz="2800" dirty="0">
              <a:ea typeface="+mn-ea"/>
              <a:cs typeface="+mn-cs"/>
            </a:endParaRPr>
          </a:p>
          <a:p>
            <a:pPr algn="ctr" fontAlgn="auto">
              <a:buFont typeface="Wingdings 2"/>
              <a:buNone/>
              <a:defRPr/>
            </a:pPr>
            <a:r>
              <a:rPr lang="en-US" sz="2800" dirty="0">
                <a:ea typeface="+mn-ea"/>
                <a:cs typeface="+mn-cs"/>
              </a:rPr>
              <a:t>You have the </a:t>
            </a:r>
            <a:r>
              <a:rPr lang="en-US" sz="2800" i="1" dirty="0">
                <a:ea typeface="+mn-ea"/>
                <a:cs typeface="+mn-cs"/>
              </a:rPr>
              <a:t>responsibility </a:t>
            </a:r>
            <a:r>
              <a:rPr lang="en-US" sz="2800" dirty="0">
                <a:ea typeface="+mn-ea"/>
                <a:cs typeface="+mn-cs"/>
              </a:rPr>
              <a:t>to respect other people when they are using the telephone.</a:t>
            </a:r>
          </a:p>
          <a:p>
            <a:pPr fontAlgn="auto"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31746" name="Picture 2" descr="C:\Documents and Settings\simonek\Local Settings\Temporary Internet Files\Content.IE5\ULQTQ1RU\MP9004387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9088" y="609600"/>
            <a:ext cx="5762625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1"/>
          <p:cNvSpPr>
            <a:spLocks noGrp="1"/>
          </p:cNvSpPr>
          <p:nvPr>
            <p:ph sz="quarter" idx="1"/>
          </p:nvPr>
        </p:nvSpPr>
        <p:spPr>
          <a:xfrm>
            <a:off x="1952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b="1" dirty="0"/>
              <a:t>right </a:t>
            </a:r>
            <a:r>
              <a:rPr lang="en-US" dirty="0"/>
              <a:t>to be involved </a:t>
            </a:r>
            <a:r>
              <a:rPr lang="en-US"/>
              <a:t>in their </a:t>
            </a:r>
            <a:r>
              <a:rPr lang="en-US" dirty="0"/>
              <a:t>community.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i="1" dirty="0"/>
              <a:t>responsibility </a:t>
            </a:r>
            <a:r>
              <a:rPr lang="en-US" dirty="0"/>
              <a:t>to practice good manners and social skills in the community.</a:t>
            </a:r>
          </a:p>
          <a:p>
            <a:pPr algn="ctr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2293938"/>
            <a:ext cx="4252912" cy="4135437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/>
              <a:t>You have the </a:t>
            </a:r>
            <a:r>
              <a:rPr lang="en-US" sz="2800" b="1"/>
              <a:t>right</a:t>
            </a:r>
            <a:r>
              <a:rPr lang="en-US" sz="2800"/>
              <a:t> to be involved in your community.</a:t>
            </a:r>
          </a:p>
          <a:p>
            <a:pPr algn="ctr">
              <a:buFontTx/>
              <a:buNone/>
            </a:pPr>
            <a:endParaRPr lang="en-US" sz="1400"/>
          </a:p>
          <a:p>
            <a:pPr algn="ctr">
              <a:buFontTx/>
              <a:buNone/>
            </a:pPr>
            <a:r>
              <a:rPr lang="en-US" sz="2800"/>
              <a:t>You have the </a:t>
            </a:r>
            <a:r>
              <a:rPr lang="en-US" sz="2800" i="1"/>
              <a:t>responsibility</a:t>
            </a:r>
            <a:r>
              <a:rPr lang="en-US" sz="2800"/>
              <a:t> to practice good manners and social skills in the community.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8201" name="Picture 9" descr="C:\Documents and Settings\simonek\Local Settings\Temporary Internet Files\Content.IE5\JPPMY7PU\MC90033208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>
            <a:off x="470581" y="1943555"/>
            <a:ext cx="3786188" cy="4471987"/>
          </a:xfrm>
        </p:spPr>
      </p:pic>
      <p:pic>
        <p:nvPicPr>
          <p:cNvPr id="8200" name="Picture 8" descr="C:\Documents and Settings\simonek\Local Settings\Temporary Internet Files\Content.IE5\6O512WCT\MC900072631[1]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7030A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3658" y="966765"/>
            <a:ext cx="8255588" cy="404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1"/>
          <p:cNvSpPr>
            <a:spLocks noGrp="1"/>
          </p:cNvSpPr>
          <p:nvPr>
            <p:ph sz="quarter" idx="1"/>
          </p:nvPr>
        </p:nvSpPr>
        <p:spPr>
          <a:xfrm>
            <a:off x="1952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b="1"/>
              <a:t>right </a:t>
            </a:r>
            <a:r>
              <a:rPr lang="en-US"/>
              <a:t>to get paid for work performed.</a:t>
            </a:r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i="1"/>
              <a:t>responsibility </a:t>
            </a:r>
            <a:r>
              <a:rPr lang="en-US"/>
              <a:t>to be a good employee.</a:t>
            </a:r>
          </a:p>
          <a:p>
            <a:pPr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7B9899"/>
                </a:solidFill>
              </a:rPr>
              <a:t>Mission Statement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TBI Solution’s mission </a:t>
            </a:r>
            <a:r>
              <a:rPr lang="en-US"/>
              <a:t>is to improve </a:t>
            </a:r>
            <a:r>
              <a:rPr lang="en-US" dirty="0"/>
              <a:t>the quality of life as clients discover personal awareness, their own potential and the possibilities that await them on their </a:t>
            </a:r>
            <a:r>
              <a:rPr lang="en-US" i="1" dirty="0"/>
              <a:t>journey towards independence</a:t>
            </a:r>
            <a:r>
              <a:rPr lang="en-US" dirty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us.cdn4.123rf.com/168nwm/erwinova/erwinova0803/erwinova080300124/2805694-customer-service-career-women-or-secretary-at-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181" y="3144983"/>
            <a:ext cx="1823357" cy="2284639"/>
          </a:xfrm>
          <a:prstGeom prst="rect">
            <a:avLst/>
          </a:prstGeom>
          <a:noFill/>
        </p:spPr>
      </p:pic>
      <p:pic>
        <p:nvPicPr>
          <p:cNvPr id="12292" name="Picture 4" descr="http://www.boalsconstructioninc.com/constructionWork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1528" y="3172689"/>
            <a:ext cx="2230582" cy="2396837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You have the </a:t>
            </a:r>
            <a:r>
              <a:rPr lang="en-US" sz="2400" b="1" dirty="0"/>
              <a:t>right </a:t>
            </a:r>
            <a:r>
              <a:rPr lang="en-US" sz="2400" dirty="0"/>
              <a:t>to get paid for work performed.</a:t>
            </a:r>
            <a:br>
              <a:rPr lang="en-US" sz="2400" dirty="0"/>
            </a:br>
            <a:br>
              <a:rPr lang="en-US" sz="2400" b="1" dirty="0"/>
            </a:br>
            <a:r>
              <a:rPr lang="en-US" sz="2400" dirty="0"/>
              <a:t>You have the </a:t>
            </a:r>
            <a:r>
              <a:rPr lang="en-US" sz="2400" i="1" dirty="0"/>
              <a:t>responsibility </a:t>
            </a:r>
            <a:r>
              <a:rPr lang="en-US" sz="2400" dirty="0"/>
              <a:t>to be a good employee.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35842" name="Picture 5" descr="C:\Documents and Settings\simonek\Local Settings\Temporary Internet Files\Content.IE5\77BX4C28\MC90044039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4545" y="3424054"/>
            <a:ext cx="2539820" cy="2076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qual 8"/>
          <p:cNvSpPr/>
          <p:nvPr/>
        </p:nvSpPr>
        <p:spPr>
          <a:xfrm>
            <a:off x="4932218" y="3837708"/>
            <a:ext cx="997528" cy="70658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93" y="5334000"/>
            <a:ext cx="495992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br>
              <a:rPr lang="en-US" b="1" dirty="0"/>
            </a:br>
            <a:r>
              <a:rPr lang="en-US" b="1" dirty="0">
                <a:solidFill>
                  <a:schemeClr val="accent1"/>
                </a:solidFill>
                <a:latin typeface="+mj-lt"/>
              </a:rPr>
              <a:t>Hard Worker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11"/>
          <p:cNvSpPr>
            <a:spLocks noGrp="1"/>
          </p:cNvSpPr>
          <p:nvPr>
            <p:ph idx="4294967295"/>
          </p:nvPr>
        </p:nvSpPr>
        <p:spPr>
          <a:xfrm>
            <a:off x="406400" y="685800"/>
            <a:ext cx="8329613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b="1" dirty="0"/>
              <a:t>right </a:t>
            </a:r>
            <a:r>
              <a:rPr lang="en-US" dirty="0"/>
              <a:t>to medical care and to have medications and procedures explained.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i="1" dirty="0"/>
              <a:t>responsibility </a:t>
            </a:r>
            <a:r>
              <a:rPr lang="en-US" dirty="0"/>
              <a:t>to attend medical appointments, to follow doctors</a:t>
            </a:r>
            <a:r>
              <a:rPr lang="en-US"/>
              <a:t>’ orders, </a:t>
            </a:r>
            <a:r>
              <a:rPr lang="en-US" dirty="0"/>
              <a:t>and to take care of themselves.</a:t>
            </a:r>
          </a:p>
          <a:p>
            <a:pPr algn="ctr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87313" y="871538"/>
            <a:ext cx="288766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n-lt"/>
              </a:rPr>
              <a:t>You have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right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to medical care and to have medications and procedures explained.</a:t>
            </a:r>
          </a:p>
          <a:p>
            <a:pPr algn="ctr">
              <a:defRPr/>
            </a:pPr>
            <a:endParaRPr lang="en-US" b="1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r>
              <a:rPr lang="en-US">
                <a:solidFill>
                  <a:schemeClr val="bg1"/>
                </a:solidFill>
                <a:latin typeface="+mn-lt"/>
              </a:rPr>
              <a:t>You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have the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responsibility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to attend medical appointments, to follow doctors’ orders, and to take care of yourself.</a:t>
            </a:r>
          </a:p>
        </p:txBody>
      </p:sp>
      <p:pic>
        <p:nvPicPr>
          <p:cNvPr id="37890" name="Picture 2" descr="C:\Documents and Settings\simonek\Local Settings\Temporary Internet Files\Content.IE5\N6NGGELC\MC9002298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0" y="877888"/>
            <a:ext cx="385445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 descr="C:\Documents and Settings\simonek\Local Settings\Temporary Internet Files\Content.IE5\JPPMY7PU\MC9003479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516438" y="3860800"/>
            <a:ext cx="1939925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1"/>
          <p:cNvSpPr>
            <a:spLocks noGrp="1"/>
          </p:cNvSpPr>
          <p:nvPr>
            <p:ph idx="4294967295"/>
          </p:nvPr>
        </p:nvSpPr>
        <p:spPr>
          <a:xfrm>
            <a:off x="2460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b="1"/>
              <a:t>right </a:t>
            </a:r>
            <a:r>
              <a:rPr lang="en-US"/>
              <a:t>to be free from physical and verbal abuse.</a:t>
            </a:r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i="1"/>
              <a:t>responsibility </a:t>
            </a:r>
            <a:r>
              <a:rPr lang="en-US"/>
              <a:t>to not abuse others.</a:t>
            </a:r>
          </a:p>
          <a:p>
            <a:pPr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5"/>
          <p:cNvSpPr>
            <a:spLocks noGrp="1"/>
          </p:cNvSpPr>
          <p:nvPr>
            <p:ph sz="quarter" idx="2"/>
          </p:nvPr>
        </p:nvSpPr>
        <p:spPr>
          <a:xfrm>
            <a:off x="4789488" y="2365375"/>
            <a:ext cx="4021137" cy="391953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/>
              <a:t>	You have the </a:t>
            </a:r>
            <a:r>
              <a:rPr lang="en-US" sz="2800" b="1"/>
              <a:t>right </a:t>
            </a:r>
            <a:r>
              <a:rPr lang="en-US" sz="2800"/>
              <a:t>to be free from physical and verbal abuse.</a:t>
            </a:r>
          </a:p>
          <a:p>
            <a:pPr algn="ctr">
              <a:buFontTx/>
              <a:buNone/>
            </a:pPr>
            <a:r>
              <a:rPr lang="en-US" sz="2800"/>
              <a:t>	</a:t>
            </a:r>
          </a:p>
          <a:p>
            <a:pPr algn="ctr">
              <a:buFontTx/>
              <a:buNone/>
            </a:pPr>
            <a:r>
              <a:rPr lang="en-US" sz="2800"/>
              <a:t>	You have the </a:t>
            </a:r>
            <a:r>
              <a:rPr lang="en-US" sz="2800" i="1"/>
              <a:t>responsibility </a:t>
            </a:r>
            <a:r>
              <a:rPr lang="en-US" sz="2800"/>
              <a:t>to not abuse others.</a:t>
            </a:r>
          </a:p>
        </p:txBody>
      </p:sp>
      <p:pic>
        <p:nvPicPr>
          <p:cNvPr id="39938" name="Picture 2" descr="http://www.child-abuses.com/wp-content/uploads/2011/06/Verbal-Ab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727200"/>
            <a:ext cx="4224337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11"/>
          <p:cNvSpPr>
            <a:spLocks noGrp="1"/>
          </p:cNvSpPr>
          <p:nvPr>
            <p:ph idx="4294967295"/>
          </p:nvPr>
        </p:nvSpPr>
        <p:spPr>
          <a:xfrm>
            <a:off x="231775" y="685800"/>
            <a:ext cx="8736013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b="1"/>
              <a:t>right </a:t>
            </a:r>
            <a:r>
              <a:rPr lang="en-US"/>
              <a:t>to privacy.</a:t>
            </a:r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i="1"/>
              <a:t>responsibility </a:t>
            </a:r>
            <a:r>
              <a:rPr lang="en-US"/>
              <a:t>to respect other people’s privacy and personal space.</a:t>
            </a:r>
          </a:p>
          <a:p>
            <a:pPr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113" y="4498975"/>
            <a:ext cx="7154862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</a:rPr>
              <a:t>You have the </a:t>
            </a:r>
            <a:r>
              <a:rPr lang="en-US" sz="2800" b="1" dirty="0">
                <a:latin typeface="+mn-lt"/>
              </a:rPr>
              <a:t>right </a:t>
            </a:r>
            <a:r>
              <a:rPr lang="en-US" sz="2800" dirty="0">
                <a:latin typeface="+mn-lt"/>
              </a:rPr>
              <a:t>to privacy.</a:t>
            </a:r>
          </a:p>
          <a:p>
            <a:pPr algn="ctr">
              <a:defRPr/>
            </a:pPr>
            <a:endParaRPr lang="en-US" sz="2800" b="1" dirty="0">
              <a:latin typeface="+mn-lt"/>
            </a:endParaRPr>
          </a:p>
          <a:p>
            <a:pPr algn="ctr">
              <a:defRPr/>
            </a:pPr>
            <a:r>
              <a:rPr lang="en-US" sz="2800" dirty="0">
                <a:latin typeface="+mn-lt"/>
              </a:rPr>
              <a:t>You have the </a:t>
            </a:r>
            <a:r>
              <a:rPr lang="en-US" sz="2800" i="1" dirty="0">
                <a:latin typeface="+mn-lt"/>
              </a:rPr>
              <a:t>responsibility </a:t>
            </a:r>
            <a:r>
              <a:rPr lang="en-US" sz="2800" dirty="0">
                <a:latin typeface="+mn-lt"/>
              </a:rPr>
              <a:t>to respect other people’s privacy and personal space.</a:t>
            </a:r>
          </a:p>
        </p:txBody>
      </p:sp>
      <p:pic>
        <p:nvPicPr>
          <p:cNvPr id="41986" name="Picture 2" descr="C:\Documents and Settings\simonek\Desktop\privac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838" y="457200"/>
            <a:ext cx="7620000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11"/>
          <p:cNvSpPr>
            <a:spLocks noGrp="1"/>
          </p:cNvSpPr>
          <p:nvPr>
            <p:ph idx="4294967295"/>
          </p:nvPr>
        </p:nvSpPr>
        <p:spPr>
          <a:xfrm>
            <a:off x="217488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b="1" dirty="0"/>
              <a:t>right </a:t>
            </a:r>
            <a:r>
              <a:rPr lang="en-US" dirty="0"/>
              <a:t>to confidentiality and to deny disclosure without fear of retaliation or denied services. 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i="1" dirty="0"/>
              <a:t>responsibility </a:t>
            </a:r>
            <a:r>
              <a:rPr lang="en-US" dirty="0"/>
              <a:t>to notify their coordinator or Human Resources to make a complaint if they think their record is wrong or misleading.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Explain procedure to file a complaint.</a:t>
            </a:r>
          </a:p>
          <a:p>
            <a:pPr algn="ctr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minottgore.com/wp-content/uploads/2011/04/confident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18259">
            <a:off x="296070" y="316563"/>
            <a:ext cx="2409825" cy="22955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928652"/>
            <a:ext cx="8503920" cy="3128831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You have the </a:t>
            </a:r>
            <a:r>
              <a:rPr lang="en-US" b="1" dirty="0"/>
              <a:t>right </a:t>
            </a:r>
            <a:r>
              <a:rPr lang="en-US" dirty="0"/>
              <a:t>to confidentiality and to deny disclosure without fear of retaliation or denied services. 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dirty="0"/>
              <a:t>You have the </a:t>
            </a:r>
            <a:r>
              <a:rPr lang="en-US" i="1" dirty="0"/>
              <a:t>responsibility </a:t>
            </a:r>
            <a:r>
              <a:rPr lang="en-US" dirty="0"/>
              <a:t>to notify your coordinator or Human Resources to make a complaint if you think your record is wrong or misleading.</a:t>
            </a:r>
          </a:p>
          <a:p>
            <a:pPr algn="ctr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11"/>
          <p:cNvSpPr>
            <a:spLocks noGrp="1"/>
          </p:cNvSpPr>
          <p:nvPr>
            <p:ph idx="4294967295"/>
          </p:nvPr>
        </p:nvSpPr>
        <p:spPr>
          <a:xfrm>
            <a:off x="203200" y="423863"/>
            <a:ext cx="8736013" cy="5440362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b="1" dirty="0"/>
              <a:t>right </a:t>
            </a:r>
            <a:r>
              <a:rPr lang="en-US" dirty="0"/>
              <a:t>to see their records, and to know who has seen their records. 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i="1" dirty="0"/>
              <a:t>responsibility </a:t>
            </a:r>
            <a:r>
              <a:rPr lang="en-US" dirty="0"/>
              <a:t>to ask who can and has seen their records.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1"/>
          <p:cNvSpPr>
            <a:spLocks noGrp="1"/>
          </p:cNvSpPr>
          <p:nvPr>
            <p:ph sz="quarter" idx="1"/>
          </p:nvPr>
        </p:nvSpPr>
        <p:spPr>
          <a:xfrm>
            <a:off x="1952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b="1" dirty="0"/>
              <a:t>right </a:t>
            </a:r>
            <a:r>
              <a:rPr lang="en-US" dirty="0"/>
              <a:t>to vote.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i="1" dirty="0"/>
              <a:t>responsibility </a:t>
            </a:r>
            <a:r>
              <a:rPr lang="en-US" dirty="0"/>
              <a:t>to be educated in the political process.</a:t>
            </a:r>
          </a:p>
          <a:p>
            <a:pPr>
              <a:buFontTx/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11"/>
          <p:cNvSpPr>
            <a:spLocks noGrp="1"/>
          </p:cNvSpPr>
          <p:nvPr>
            <p:ph sz="quarter" idx="2"/>
          </p:nvPr>
        </p:nvSpPr>
        <p:spPr>
          <a:xfrm>
            <a:off x="346075" y="1992313"/>
            <a:ext cx="4040188" cy="3817937"/>
          </a:xfrm>
        </p:spPr>
        <p:txBody>
          <a:bodyPr>
            <a:normAutofit fontScale="85000" lnSpcReduction="10000"/>
          </a:bodyPr>
          <a:lstStyle/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You have the </a:t>
            </a:r>
            <a:r>
              <a:rPr lang="en-US" sz="2800" b="1" dirty="0">
                <a:ea typeface="+mn-ea"/>
                <a:cs typeface="+mn-cs"/>
              </a:rPr>
              <a:t>right </a:t>
            </a:r>
            <a:r>
              <a:rPr lang="en-US" sz="2800" dirty="0">
                <a:ea typeface="+mn-ea"/>
                <a:cs typeface="+mn-cs"/>
              </a:rPr>
              <a:t>to see your records, and to know who has seen your records. </a:t>
            </a:r>
          </a:p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endParaRPr lang="en-US" sz="2800" b="1" dirty="0">
              <a:ea typeface="+mn-ea"/>
              <a:cs typeface="+mn-cs"/>
            </a:endParaRPr>
          </a:p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You have the </a:t>
            </a:r>
            <a:r>
              <a:rPr lang="en-US" sz="2800" i="1" dirty="0">
                <a:ea typeface="+mn-ea"/>
                <a:cs typeface="+mn-cs"/>
              </a:rPr>
              <a:t>responsibility </a:t>
            </a:r>
            <a:r>
              <a:rPr lang="en-US" sz="2800" dirty="0">
                <a:ea typeface="+mn-ea"/>
                <a:cs typeface="+mn-cs"/>
              </a:rPr>
              <a:t>to ask who can and has seen your records.</a:t>
            </a:r>
          </a:p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5058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endParaRPr lang="en-US"/>
          </a:p>
        </p:txBody>
      </p:sp>
      <p:pic>
        <p:nvPicPr>
          <p:cNvPr id="45059" name="Picture 2" descr="http://sp.life123.com/bm.pix/when-to-hire-a-consultant1---people-2.s6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25" y="2476500"/>
            <a:ext cx="405765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1"/>
          <p:cNvSpPr>
            <a:spLocks noGrp="1"/>
          </p:cNvSpPr>
          <p:nvPr>
            <p:ph sz="half" idx="1"/>
          </p:nvPr>
        </p:nvSpPr>
        <p:spPr>
          <a:xfrm>
            <a:off x="540039" y="2063606"/>
            <a:ext cx="4016375" cy="396557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You have the </a:t>
            </a:r>
            <a:r>
              <a:rPr lang="en-US" b="1" dirty="0"/>
              <a:t>right</a:t>
            </a:r>
            <a:r>
              <a:rPr lang="en-US" dirty="0"/>
              <a:t> to vote.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You have the </a:t>
            </a:r>
            <a:r>
              <a:rPr lang="en-US" i="1" dirty="0"/>
              <a:t>responsibility </a:t>
            </a:r>
            <a:r>
              <a:rPr lang="en-US" dirty="0"/>
              <a:t>to be educated in the political process.</a:t>
            </a:r>
          </a:p>
          <a:p>
            <a:pPr>
              <a:buFontTx/>
              <a:buNone/>
            </a:pPr>
            <a:endParaRPr lang="en-US" i="1" dirty="0"/>
          </a:p>
        </p:txBody>
      </p:sp>
      <p:pic>
        <p:nvPicPr>
          <p:cNvPr id="18434" name="Picture 15" descr="C:\Documents and Settings\simonek\Local Settings\Temporary Internet Files\Content.IE5\1MIGG1IS\MC9003046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488" y="1725613"/>
            <a:ext cx="3040062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19" descr="C:\Documents and Settings\simonek\Desktop\your-vote-counts_voter-page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4810" y="323850"/>
            <a:ext cx="38671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1"/>
          <p:cNvSpPr>
            <a:spLocks noGrp="1"/>
          </p:cNvSpPr>
          <p:nvPr>
            <p:ph sz="quarter" idx="1"/>
          </p:nvPr>
        </p:nvSpPr>
        <p:spPr>
          <a:xfrm>
            <a:off x="1952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b="1" dirty="0"/>
              <a:t>right </a:t>
            </a:r>
            <a:r>
              <a:rPr lang="en-US" dirty="0"/>
              <a:t>to participate and have services explained.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dirty="0"/>
              <a:t>Participants have the </a:t>
            </a:r>
            <a:r>
              <a:rPr lang="en-US" i="1" dirty="0"/>
              <a:t>responsibility </a:t>
            </a:r>
            <a:r>
              <a:rPr lang="en-US" dirty="0"/>
              <a:t>to be active in planning their Individual Plan of Service by saying what they like, don’t like, and would want in their services.</a:t>
            </a:r>
          </a:p>
          <a:p>
            <a:pPr>
              <a:buFontTx/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5" descr="C:\Documents and Settings\simonek\Local Settings\Temporary Internet Files\Content.IE5\1MIGG1IS\MP900423066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1D6"/>
              </a:clrFrom>
              <a:clrTo>
                <a:srgbClr val="F8F1D6">
                  <a:alpha val="0"/>
                </a:srgbClr>
              </a:clrTo>
            </a:clrChange>
          </a:blip>
          <a:srcRect b="62320"/>
          <a:stretch>
            <a:fillRect/>
          </a:stretch>
        </p:blipFill>
        <p:spPr bwMode="auto">
          <a:xfrm>
            <a:off x="166255" y="152405"/>
            <a:ext cx="8811490" cy="270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Content Placeholder 3"/>
          <p:cNvSpPr>
            <a:spLocks noGrp="1"/>
          </p:cNvSpPr>
          <p:nvPr>
            <p:ph sz="half" idx="1"/>
          </p:nvPr>
        </p:nvSpPr>
        <p:spPr>
          <a:xfrm>
            <a:off x="1766888" y="2715491"/>
            <a:ext cx="5875337" cy="455367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You have the </a:t>
            </a:r>
            <a:r>
              <a:rPr lang="en-US" b="1" dirty="0"/>
              <a:t>right</a:t>
            </a:r>
            <a:r>
              <a:rPr lang="en-US" dirty="0"/>
              <a:t> to participate in your Individual Plan of Service and to have your services explained.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You have the </a:t>
            </a:r>
            <a:r>
              <a:rPr lang="en-US" i="1" dirty="0"/>
              <a:t>responsibility</a:t>
            </a:r>
            <a:r>
              <a:rPr lang="en-US" dirty="0"/>
              <a:t> to be active in planning your Individual Plan of Service by saying what you like, don’t like, and want in your services.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1"/>
          <p:cNvSpPr>
            <a:spLocks noGrp="1"/>
          </p:cNvSpPr>
          <p:nvPr>
            <p:ph sz="quarter" idx="1"/>
          </p:nvPr>
        </p:nvSpPr>
        <p:spPr>
          <a:xfrm>
            <a:off x="195263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b="1"/>
              <a:t>right </a:t>
            </a:r>
            <a:r>
              <a:rPr lang="en-US"/>
              <a:t>to be treated with dignity and respect.</a:t>
            </a:r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i="1"/>
              <a:t>responsibility </a:t>
            </a:r>
            <a:r>
              <a:rPr lang="en-US"/>
              <a:t>to treat others with the same.</a:t>
            </a:r>
          </a:p>
          <a:p>
            <a:pPr>
              <a:buFontTx/>
              <a:buNone/>
            </a:pPr>
            <a:endParaRPr lang="en-US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sz="half" idx="4294967295"/>
          </p:nvPr>
        </p:nvSpPr>
        <p:spPr>
          <a:xfrm>
            <a:off x="160338" y="435424"/>
            <a:ext cx="8955087" cy="62166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You have the </a:t>
            </a:r>
            <a:r>
              <a:rPr lang="en-US" b="1" dirty="0"/>
              <a:t>right </a:t>
            </a:r>
            <a:r>
              <a:rPr lang="en-US" dirty="0"/>
              <a:t>to be treated with dignity and respect.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You have the </a:t>
            </a:r>
            <a:r>
              <a:rPr lang="en-US" i="1" dirty="0"/>
              <a:t>responsibility</a:t>
            </a:r>
            <a:r>
              <a:rPr lang="en-US" dirty="0"/>
              <a:t> to treat others with the same.</a:t>
            </a:r>
          </a:p>
          <a:p>
            <a:endParaRPr lang="en-US" b="1" dirty="0"/>
          </a:p>
        </p:txBody>
      </p:sp>
      <p:pic>
        <p:nvPicPr>
          <p:cNvPr id="22530" name="Picture 6" descr="C:\Documents and Settings\simonek\Local Settings\Temporary Internet Files\Content.IE5\1MIGG1IS\MC9000310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8163" y="1663700"/>
            <a:ext cx="56737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1"/>
          <p:cNvSpPr>
            <a:spLocks noGrp="1"/>
          </p:cNvSpPr>
          <p:nvPr>
            <p:ph idx="4294967295"/>
          </p:nvPr>
        </p:nvSpPr>
        <p:spPr>
          <a:xfrm>
            <a:off x="217488" y="685800"/>
            <a:ext cx="8736012" cy="5440363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b="1"/>
              <a:t>right </a:t>
            </a:r>
            <a:r>
              <a:rPr lang="en-US"/>
              <a:t>to choose and practice their own religion.</a:t>
            </a:r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r>
              <a:rPr lang="en-US"/>
              <a:t>Participants have the </a:t>
            </a:r>
            <a:r>
              <a:rPr lang="en-US" i="1"/>
              <a:t>responsibility </a:t>
            </a:r>
            <a:r>
              <a:rPr lang="en-US"/>
              <a:t>to respect the religion of others.</a:t>
            </a:r>
          </a:p>
          <a:p>
            <a:pPr>
              <a:buFontTx/>
              <a:buNone/>
            </a:pPr>
            <a:endParaRPr lang="en-US" i="1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1822</TotalTime>
  <Words>777</Words>
  <Application>Microsoft Office PowerPoint</Application>
  <PresentationFormat>On-screen Show (4:3)</PresentationFormat>
  <Paragraphs>131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Georgia</vt:lpstr>
      <vt:lpstr>Wingdings</vt:lpstr>
      <vt:lpstr>Wingdings 2</vt:lpstr>
      <vt:lpstr>Civic</vt:lpstr>
      <vt:lpstr>PowerPoint Presentation</vt:lpstr>
      <vt:lpstr>Mission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have the right to get paid for work performed.  You have the responsibility to be a good employee.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Cassi Chapoton</dc:creator>
  <cp:lastModifiedBy>Tamara Hagar</cp:lastModifiedBy>
  <cp:revision>180</cp:revision>
  <cp:lastPrinted>2019-10-07T19:19:51Z</cp:lastPrinted>
  <dcterms:modified xsi:type="dcterms:W3CDTF">2019-10-12T17:23:36Z</dcterms:modified>
</cp:coreProperties>
</file>